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6" r:id="rId5"/>
    <p:sldId id="260" r:id="rId6"/>
    <p:sldId id="307" r:id="rId7"/>
    <p:sldId id="309" r:id="rId8"/>
    <p:sldId id="308" r:id="rId9"/>
    <p:sldId id="312" r:id="rId10"/>
    <p:sldId id="311" r:id="rId11"/>
    <p:sldId id="310" r:id="rId12"/>
    <p:sldId id="313" r:id="rId13"/>
    <p:sldId id="314" r:id="rId14"/>
    <p:sldId id="315" r:id="rId15"/>
    <p:sldId id="306" r:id="rId16"/>
    <p:sldId id="316" r:id="rId17"/>
    <p:sldId id="29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lena Ristanovic" initials="JR" lastIdx="1" clrIdx="0">
    <p:extLst>
      <p:ext uri="{19B8F6BF-5375-455C-9EA6-DF929625EA0E}">
        <p15:presenceInfo xmlns:p15="http://schemas.microsoft.com/office/powerpoint/2012/main" userId="79b6412663e5ea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0A5A"/>
    <a:srgbClr val="65B5A0"/>
    <a:srgbClr val="D83773"/>
    <a:srgbClr val="E99730"/>
    <a:srgbClr val="3083C5"/>
    <a:srgbClr val="161730"/>
    <a:srgbClr val="55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70E805-28BE-411C-9929-1BF0882B8B2C}" v="237" dt="2024-03-15T16:20:31.655"/>
    <p1510:client id="{E9995B15-932D-4DC7-9D78-C4DF308927A5}" v="22" dt="2024-03-15T17:00:14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4" autoAdjust="0"/>
    <p:restoredTop sz="94341"/>
  </p:normalViewPr>
  <p:slideViewPr>
    <p:cSldViewPr snapToGrid="0" snapToObjects="1">
      <p:cViewPr varScale="1">
        <p:scale>
          <a:sx n="100" d="100"/>
          <a:sy n="100" d="100"/>
        </p:scale>
        <p:origin x="12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osu, Veronica" userId="5305ccf0-793b-4dc9-8d86-eb6925a11f14" providerId="ADAL" clId="{E9995B15-932D-4DC7-9D78-C4DF308927A5}"/>
    <pc:docChg chg="custSel modSld">
      <pc:chgData name="Grosu, Veronica" userId="5305ccf0-793b-4dc9-8d86-eb6925a11f14" providerId="ADAL" clId="{E9995B15-932D-4DC7-9D78-C4DF308927A5}" dt="2024-03-15T17:00:10.517" v="15" actId="1076"/>
      <pc:docMkLst>
        <pc:docMk/>
      </pc:docMkLst>
      <pc:sldChg chg="addSp delSp modSp mod">
        <pc:chgData name="Grosu, Veronica" userId="5305ccf0-793b-4dc9-8d86-eb6925a11f14" providerId="ADAL" clId="{E9995B15-932D-4DC7-9D78-C4DF308927A5}" dt="2024-03-15T17:00:10.517" v="15" actId="1076"/>
        <pc:sldMkLst>
          <pc:docMk/>
          <pc:sldMk cId="285103827" sldId="295"/>
        </pc:sldMkLst>
        <pc:spChg chg="add mod">
          <ac:chgData name="Grosu, Veronica" userId="5305ccf0-793b-4dc9-8d86-eb6925a11f14" providerId="ADAL" clId="{E9995B15-932D-4DC7-9D78-C4DF308927A5}" dt="2024-03-15T17:00:10.517" v="15" actId="1076"/>
          <ac:spMkLst>
            <pc:docMk/>
            <pc:sldMk cId="285103827" sldId="295"/>
            <ac:spMk id="3" creationId="{623F00F9-30AB-C594-64D1-E70B854C4B99}"/>
          </ac:spMkLst>
        </pc:spChg>
        <pc:spChg chg="del mod">
          <ac:chgData name="Grosu, Veronica" userId="5305ccf0-793b-4dc9-8d86-eb6925a11f14" providerId="ADAL" clId="{E9995B15-932D-4DC7-9D78-C4DF308927A5}" dt="2024-03-15T16:59:58.566" v="11" actId="478"/>
          <ac:spMkLst>
            <pc:docMk/>
            <pc:sldMk cId="285103827" sldId="295"/>
            <ac:spMk id="5" creationId="{CE658BE8-76FE-7133-EECA-52B794A3FC00}"/>
          </ac:spMkLst>
        </pc:spChg>
        <pc:picChg chg="add mod">
          <ac:chgData name="Grosu, Veronica" userId="5305ccf0-793b-4dc9-8d86-eb6925a11f14" providerId="ADAL" clId="{E9995B15-932D-4DC7-9D78-C4DF308927A5}" dt="2024-03-15T16:59:01.979" v="3"/>
          <ac:picMkLst>
            <pc:docMk/>
            <pc:sldMk cId="285103827" sldId="295"/>
            <ac:picMk id="2" creationId="{DFEF435B-CCE9-F46D-0D0A-2323B69D7511}"/>
          </ac:picMkLst>
        </pc:picChg>
      </pc:sldChg>
      <pc:sldChg chg="modSp">
        <pc:chgData name="Grosu, Veronica" userId="5305ccf0-793b-4dc9-8d86-eb6925a11f14" providerId="ADAL" clId="{E9995B15-932D-4DC7-9D78-C4DF308927A5}" dt="2024-03-15T16:58:44.601" v="1"/>
        <pc:sldMkLst>
          <pc:docMk/>
          <pc:sldMk cId="3476355986" sldId="306"/>
        </pc:sldMkLst>
        <pc:spChg chg="mod">
          <ac:chgData name="Grosu, Veronica" userId="5305ccf0-793b-4dc9-8d86-eb6925a11f14" providerId="ADAL" clId="{E9995B15-932D-4DC7-9D78-C4DF308927A5}" dt="2024-03-15T16:58:44.601" v="1"/>
          <ac:spMkLst>
            <pc:docMk/>
            <pc:sldMk cId="3476355986" sldId="306"/>
            <ac:spMk id="3" creationId="{A9AD0774-A2C1-119B-C7EC-B4D788A0D4B3}"/>
          </ac:spMkLst>
        </pc:spChg>
      </pc:sldChg>
      <pc:sldChg chg="modSp mod">
        <pc:chgData name="Grosu, Veronica" userId="5305ccf0-793b-4dc9-8d86-eb6925a11f14" providerId="ADAL" clId="{E9995B15-932D-4DC7-9D78-C4DF308927A5}" dt="2024-03-15T16:58:27.590" v="0" actId="1076"/>
        <pc:sldMkLst>
          <pc:docMk/>
          <pc:sldMk cId="1828809505" sldId="310"/>
        </pc:sldMkLst>
        <pc:spChg chg="mod">
          <ac:chgData name="Grosu, Veronica" userId="5305ccf0-793b-4dc9-8d86-eb6925a11f14" providerId="ADAL" clId="{E9995B15-932D-4DC7-9D78-C4DF308927A5}" dt="2024-03-15T16:58:27.590" v="0" actId="1076"/>
          <ac:spMkLst>
            <pc:docMk/>
            <pc:sldMk cId="1828809505" sldId="310"/>
            <ac:spMk id="2" creationId="{09D10196-649D-A90A-3F3D-046EA0C178A9}"/>
          </ac:spMkLst>
        </pc:spChg>
      </pc:sldChg>
      <pc:sldChg chg="modSp">
        <pc:chgData name="Grosu, Veronica" userId="5305ccf0-793b-4dc9-8d86-eb6925a11f14" providerId="ADAL" clId="{E9995B15-932D-4DC7-9D78-C4DF308927A5}" dt="2024-03-15T16:58:51.250" v="2"/>
        <pc:sldMkLst>
          <pc:docMk/>
          <pc:sldMk cId="4199565313" sldId="316"/>
        </pc:sldMkLst>
        <pc:spChg chg="mod">
          <ac:chgData name="Grosu, Veronica" userId="5305ccf0-793b-4dc9-8d86-eb6925a11f14" providerId="ADAL" clId="{E9995B15-932D-4DC7-9D78-C4DF308927A5}" dt="2024-03-15T16:58:51.250" v="2"/>
          <ac:spMkLst>
            <pc:docMk/>
            <pc:sldMk cId="4199565313" sldId="316"/>
            <ac:spMk id="4" creationId="{89100580-B963-B580-D42B-BA173A8B7C6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20541C-B70B-6F73-45AE-675E8106E0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623B48-5FCA-B3CC-F372-945026B5BB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F5BA0-69E5-4C9F-A640-AF4A26365994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CB911-66C0-1F10-0237-24482D2568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33092-E423-1D12-3668-162C94DF1A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BDAE9-B250-43E8-B06D-7C0A40C77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3170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955EA-61CB-42B1-B715-7DBFEBB7586D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BE97C-6286-441D-B018-6E2A376F1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92829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103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049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048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12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83CFC782-8D72-D068-288B-945C459A019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136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74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14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3065308-FD3E-E9EF-B892-73D6262EC1C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919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2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469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3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333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4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379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5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037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6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108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7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879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8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281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139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824AD-CBB8-36B9-90B4-45A2D72C7151}"/>
              </a:ext>
            </a:extLst>
          </p:cNvPr>
          <p:cNvSpPr/>
          <p:nvPr userDrawn="1"/>
        </p:nvSpPr>
        <p:spPr>
          <a:xfrm>
            <a:off x="-24000" y="-69547"/>
            <a:ext cx="12240000" cy="5541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9ACEB6-EAE6-8D37-1C7F-75765FE63D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214" t="-1527" r="38065" b="-1494"/>
          <a:stretch/>
        </p:blipFill>
        <p:spPr>
          <a:xfrm rot="16200000">
            <a:off x="6898215" y="538886"/>
            <a:ext cx="5549648" cy="43327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2D7920C-1A35-D625-8D30-989EDCC68F16}"/>
              </a:ext>
            </a:extLst>
          </p:cNvPr>
          <p:cNvSpPr/>
          <p:nvPr userDrawn="1"/>
        </p:nvSpPr>
        <p:spPr>
          <a:xfrm>
            <a:off x="838200" y="4084846"/>
            <a:ext cx="2199968" cy="584775"/>
          </a:xfrm>
          <a:prstGeom prst="rect">
            <a:avLst/>
          </a:prstGeom>
          <a:solidFill>
            <a:srgbClr val="55AE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7266560-71C4-1696-2436-85BCB0261B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5906587"/>
            <a:ext cx="2835442" cy="527920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1309FB6-9CFA-9784-9B30-ED952792F1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1590012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4E1A2BA-1F18-7C1A-D697-E8DFEDE08F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2515760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Subheading style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77AB0870-24A1-9129-746F-B2BF9CD3B3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5220" y="4192567"/>
            <a:ext cx="1985928" cy="3693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00/00/0000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A7884F-6275-1A9A-6912-D0DDAFF12D1E}"/>
              </a:ext>
            </a:extLst>
          </p:cNvPr>
          <p:cNvSpPr txBox="1"/>
          <p:nvPr userDrawn="1"/>
        </p:nvSpPr>
        <p:spPr>
          <a:xfrm>
            <a:off x="750319" y="5618212"/>
            <a:ext cx="11878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0" dirty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Supported by</a:t>
            </a:r>
          </a:p>
        </p:txBody>
      </p:sp>
    </p:spTree>
    <p:extLst>
      <p:ext uri="{BB962C8B-B14F-4D97-AF65-F5344CB8AC3E}">
        <p14:creationId xmlns:p14="http://schemas.microsoft.com/office/powerpoint/2010/main" val="239983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15AEA-796E-DC0C-CBDD-6A2548541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15CDAF9F-94F2-2807-7B93-A2CA44C197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F3EC93-4624-5A89-12BD-9393E091A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53C36C-93F5-04E4-EC70-6D5B85167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4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3DA9E2-2D8F-951D-57B6-0C9D6BD2C1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9F1A2-28D3-5AD1-1CC7-353A94B3FF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28DA0944-8096-5DD1-716F-02961214D0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D51F32-5824-A80D-E1E6-E7DA1598C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88DA7EF-9527-A93E-7CAF-C9EA8959003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83923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192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F9791A-2568-F0F9-6D60-F7264110D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0"/>
          <a:stretch/>
        </p:blipFill>
        <p:spPr>
          <a:xfrm>
            <a:off x="-99609" y="-82062"/>
            <a:ext cx="12315055" cy="70221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32D3D1-88B4-A67E-7BD5-B654EE5C6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794"/>
          <a:stretch/>
        </p:blipFill>
        <p:spPr>
          <a:xfrm>
            <a:off x="-99610" y="-82062"/>
            <a:ext cx="12316561" cy="7022124"/>
          </a:xfrm>
          <a:prstGeom prst="rect">
            <a:avLst/>
          </a:prstGeom>
        </p:spPr>
      </p:pic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24593205-0838-A518-A4EC-DC49AAFE1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2" y="4391827"/>
            <a:ext cx="80109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SECTION HEADING STYLE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E0833B78-4234-9140-BF2E-2EE5AB6104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5223791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Section subheading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7FE28D-BD26-B798-3394-77F5996358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</a:blip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4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03AA58-ED19-A191-8F15-FBD2BFE46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63E3F2-002A-E594-2AFD-FD3A34E61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87B4DED6-D3E4-6D3D-8C26-D28D0AD07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D41AB22-3BC2-DDA5-9333-9075257E91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1594338"/>
            <a:ext cx="10515600" cy="46657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175613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75B8AA-BC29-87E0-AF94-E352F9D0A15B}"/>
              </a:ext>
            </a:extLst>
          </p:cNvPr>
          <p:cNvSpPr/>
          <p:nvPr userDrawn="1"/>
        </p:nvSpPr>
        <p:spPr>
          <a:xfrm>
            <a:off x="-24000" y="-57824"/>
            <a:ext cx="12240000" cy="6927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D9E1E7D6-CCF6-6B44-099F-F537324EBA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1590012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END SLIDE TITLE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F760B6C0-6CB6-D6A9-5B3D-712C7C40A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2515760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Additional content or contacts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6824A3-A83D-968D-E3AB-F56B81E74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7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profil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75B8AA-BC29-87E0-AF94-E352F9D0A15B}"/>
              </a:ext>
            </a:extLst>
          </p:cNvPr>
          <p:cNvSpPr/>
          <p:nvPr userDrawn="1"/>
        </p:nvSpPr>
        <p:spPr>
          <a:xfrm>
            <a:off x="-24000" y="-60408"/>
            <a:ext cx="12240000" cy="6927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D9E1E7D6-CCF6-6B44-099F-F537324EBA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638037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TRAINER PROFILES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F760B6C0-6CB6-D6A9-5B3D-712C7C40A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1639" y="2090645"/>
            <a:ext cx="4949076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6824A3-A83D-968D-E3AB-F56B81E74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8309B033-68E5-6B01-7F94-8E682E7CB2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5092" y="3032436"/>
            <a:ext cx="6255623" cy="2585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Description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E679B7-1D5F-D645-687E-F8EC7040B4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5" y="1630117"/>
            <a:ext cx="1227929" cy="1200323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6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40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B279AA-CF1C-FBA7-FFA5-B40FE21E9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47"/>
          <a:stretch/>
        </p:blipFill>
        <p:spPr>
          <a:xfrm>
            <a:off x="0" y="5633544"/>
            <a:ext cx="12192000" cy="122445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A7A5659-D373-6143-403B-6EDAA59C318E}"/>
              </a:ext>
            </a:extLst>
          </p:cNvPr>
          <p:cNvSpPr txBox="1">
            <a:spLocks/>
          </p:cNvSpPr>
          <p:nvPr/>
        </p:nvSpPr>
        <p:spPr>
          <a:xfrm>
            <a:off x="567958" y="1576550"/>
            <a:ext cx="7913891" cy="332126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6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Професионална етика у стечајном поступку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all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Међународни</a:t>
            </a:r>
            <a:r>
              <a:rPr kumimoji="0" lang="ru-RU" sz="280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2800" i="0" u="none" strike="noStrike" kern="1200" cap="all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оквир</a:t>
            </a:r>
            <a:r>
              <a:rPr kumimoji="0" lang="ru-RU" sz="280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и </a:t>
            </a:r>
            <a:r>
              <a:rPr kumimoji="0" lang="ru-RU" sz="2800" i="0" u="none" strike="noStrike" kern="1200" cap="all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принципи</a:t>
            </a:r>
            <a:r>
              <a:rPr kumimoji="0" lang="ru-RU" sz="280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88968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521E0F-EA12-B218-5B3A-9155CFE4058C}"/>
              </a:ext>
            </a:extLst>
          </p:cNvPr>
          <p:cNvSpPr txBox="1">
            <a:spLocks/>
          </p:cNvSpPr>
          <p:nvPr/>
        </p:nvSpPr>
        <p:spPr>
          <a:xfrm>
            <a:off x="718154" y="385419"/>
            <a:ext cx="11007121" cy="10492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9. </a:t>
            </a:r>
            <a:r>
              <a:rPr lang="sr-Cyrl-RS" sz="3200" b="1" dirty="0">
                <a:latin typeface="Verdana" panose="020B0604030504040204" pitchFamily="34" charset="0"/>
                <a:ea typeface="Verdana" panose="020B0604030504040204" pitchFamily="34" charset="0"/>
              </a:rPr>
              <a:t>ДИСЦИПЛИНСКЕ САНКЦИЈЕ ЗА СТЕЧАЈНЕ УПРАВНИКЕ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sr-Cyrl-RS" sz="3200" b="1" dirty="0">
                <a:latin typeface="Verdana" panose="020B0604030504040204" pitchFamily="34" charset="0"/>
                <a:ea typeface="Verdana" panose="020B0604030504040204" pitchFamily="34" charset="0"/>
              </a:rPr>
              <a:t>МЕЂУНАРОДНА ПЕРСПЕКТИВА</a:t>
            </a: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1435AF-9293-6D10-F948-93B13D618C95}"/>
              </a:ext>
            </a:extLst>
          </p:cNvPr>
          <p:cNvSpPr txBox="1">
            <a:spLocks/>
          </p:cNvSpPr>
          <p:nvPr/>
        </p:nvSpPr>
        <p:spPr>
          <a:xfrm>
            <a:off x="718154" y="1526283"/>
            <a:ext cx="11007121" cy="4261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Уједињено Краљевство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око 1.600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лиценцираних стечајних управника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Стечајне управнике регулишу четири призната професионална тела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(RPB)</a:t>
            </a: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RPB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надгледа Служба за стечај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одељење британске владе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RPB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издају лиценце за рад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надгледају притужбе и воде дисциплинске поступке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RPB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 врше надзор над радом стечајног управника најмање једном у периоду од три године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Clr>
                <a:srgbClr val="360A5A"/>
              </a:buClr>
              <a:buNone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Дисциплинске санкције укључују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упозорење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новчане казне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одузимање дозволе за рад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Повериоци такође могу тражити накнаду у случају злоупотребе положаја од стране стечајног управника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Обавезно је осигурање од професионалне одговорности ради покривања захтева за накнаду штете која је последица преваре или непажње 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426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CACAC2-C1A2-2180-B663-CE8351DC834A}"/>
              </a:ext>
            </a:extLst>
          </p:cNvPr>
          <p:cNvSpPr txBox="1">
            <a:spLocks/>
          </p:cNvSpPr>
          <p:nvPr/>
        </p:nvSpPr>
        <p:spPr>
          <a:xfrm>
            <a:off x="632428" y="279901"/>
            <a:ext cx="11159521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10. </a:t>
            </a:r>
            <a:r>
              <a:rPr lang="sr-Cyrl-RS" sz="3600" b="1" dirty="0">
                <a:latin typeface="Verdana" panose="020B0604030504040204" pitchFamily="34" charset="0"/>
                <a:ea typeface="Verdana" panose="020B0604030504040204" pitchFamily="34" charset="0"/>
              </a:rPr>
              <a:t>ДИСЦИПЛИНСКЕ САНКЦИЈЕ ЗА СТЕЧАЈНЕ УПРАВНИКЕ</a:t>
            </a:r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sr-Cyrl-RS" sz="3600" b="1" dirty="0">
                <a:latin typeface="Verdana" panose="020B0604030504040204" pitchFamily="34" charset="0"/>
                <a:ea typeface="Verdana" panose="020B0604030504040204" pitchFamily="34" charset="0"/>
              </a:rPr>
              <a:t>МЕЂУНАРОДНА ПЕРСПЕКТИВА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059C19-F0EC-FD6D-8EBE-DD353F59BC92}"/>
              </a:ext>
            </a:extLst>
          </p:cNvPr>
          <p:cNvSpPr txBox="1">
            <a:spLocks/>
          </p:cNvSpPr>
          <p:nvPr/>
        </p:nvSpPr>
        <p:spPr>
          <a:xfrm>
            <a:off x="670529" y="1929264"/>
            <a:ext cx="11083321" cy="40377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1900" dirty="0">
                <a:latin typeface="Verdana" panose="020B0604030504040204" pitchFamily="34" charset="0"/>
                <a:ea typeface="Verdana" panose="020B0604030504040204" pitchFamily="34" charset="0"/>
              </a:rPr>
              <a:t>Француска</a:t>
            </a: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</a:rPr>
              <a:t>:  </a:t>
            </a:r>
            <a:r>
              <a:rPr lang="sr-Cyrl-RS" sz="1900" dirty="0">
                <a:latin typeface="Verdana" panose="020B0604030504040204" pitchFamily="34" charset="0"/>
                <a:ea typeface="Verdana" panose="020B0604030504040204" pitchFamily="34" charset="0"/>
              </a:rPr>
              <a:t>Око</a:t>
            </a: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</a:rPr>
              <a:t> 450 </a:t>
            </a:r>
            <a:r>
              <a:rPr lang="sr-Cyrl-RS" sz="1900" dirty="0">
                <a:latin typeface="Verdana" panose="020B0604030504040204" pitchFamily="34" charset="0"/>
                <a:ea typeface="Verdana" panose="020B0604030504040204" pitchFamily="34" charset="0"/>
              </a:rPr>
              <a:t>стечајних управника </a:t>
            </a: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sz="1900" dirty="0" err="1">
                <a:latin typeface="Verdana" panose="020B0604030504040204" pitchFamily="34" charset="0"/>
                <a:ea typeface="Verdana" panose="020B0604030504040204" pitchFamily="34" charset="0"/>
              </a:rPr>
              <a:t>Administrateurs</a:t>
            </a: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900" dirty="0" err="1">
                <a:latin typeface="Verdana" panose="020B0604030504040204" pitchFamily="34" charset="0"/>
                <a:ea typeface="Verdana" panose="020B0604030504040204" pitchFamily="34" charset="0"/>
              </a:rPr>
              <a:t>Judiciaires</a:t>
            </a: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RS" sz="1900" dirty="0"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900" dirty="0" err="1">
                <a:latin typeface="Verdana" panose="020B0604030504040204" pitchFamily="34" charset="0"/>
                <a:ea typeface="Verdana" panose="020B0604030504040204" pitchFamily="34" charset="0"/>
              </a:rPr>
              <a:t>Mandataires</a:t>
            </a: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900" dirty="0" err="1">
                <a:latin typeface="Verdana" panose="020B0604030504040204" pitchFamily="34" charset="0"/>
                <a:ea typeface="Verdana" panose="020B0604030504040204" pitchFamily="34" charset="0"/>
              </a:rPr>
              <a:t>Judiciaires</a:t>
            </a: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1900" dirty="0">
                <a:latin typeface="Verdana" panose="020B0604030504040204" pitchFamily="34" charset="0"/>
                <a:ea typeface="Verdana" panose="020B0604030504040204" pitchFamily="34" charset="0"/>
              </a:rPr>
              <a:t>Регулатор</a:t>
            </a: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</a:rPr>
              <a:t>: Conseil National des </a:t>
            </a:r>
            <a:r>
              <a:rPr lang="en-US" sz="1900" dirty="0" err="1">
                <a:latin typeface="Verdana" panose="020B0604030504040204" pitchFamily="34" charset="0"/>
                <a:ea typeface="Verdana" panose="020B0604030504040204" pitchFamily="34" charset="0"/>
              </a:rPr>
              <a:t>Administrateurs</a:t>
            </a: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900" dirty="0" err="1">
                <a:latin typeface="Verdana" panose="020B0604030504040204" pitchFamily="34" charset="0"/>
                <a:ea typeface="Verdana" panose="020B0604030504040204" pitchFamily="34" charset="0"/>
              </a:rPr>
              <a:t>Judiciaires</a:t>
            </a: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</a:rPr>
              <a:t> et des </a:t>
            </a:r>
            <a:r>
              <a:rPr lang="en-US" sz="1900" dirty="0" err="1">
                <a:latin typeface="Verdana" panose="020B0604030504040204" pitchFamily="34" charset="0"/>
                <a:ea typeface="Verdana" panose="020B0604030504040204" pitchFamily="34" charset="0"/>
              </a:rPr>
              <a:t>Mandataires</a:t>
            </a: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900" dirty="0" err="1">
                <a:latin typeface="Verdana" panose="020B0604030504040204" pitchFamily="34" charset="0"/>
                <a:ea typeface="Verdana" panose="020B0604030504040204" pitchFamily="34" charset="0"/>
              </a:rPr>
              <a:t>Judiciaires</a:t>
            </a: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</a:rPr>
              <a:t> (CNAJMJ)</a:t>
            </a: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1900" dirty="0">
                <a:latin typeface="Verdana" panose="020B0604030504040204" pitchFamily="34" charset="0"/>
                <a:ea typeface="Verdana" panose="020B0604030504040204" pitchFamily="34" charset="0"/>
              </a:rPr>
              <a:t>Одговоран за обуку и надзор стечајних управника</a:t>
            </a:r>
            <a:endParaRPr lang="en-US" sz="19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</a:rPr>
              <a:t>CNAJMJ </a:t>
            </a:r>
            <a:r>
              <a:rPr lang="sr-Cyrl-RS" sz="1900" dirty="0">
                <a:latin typeface="Verdana" panose="020B0604030504040204" pitchFamily="34" charset="0"/>
                <a:ea typeface="Verdana" panose="020B0604030504040204" pitchFamily="34" charset="0"/>
              </a:rPr>
              <a:t>поставља правила професионалног понашања и делује као систем за јавне притужбе </a:t>
            </a:r>
            <a:endParaRPr lang="en-US" sz="19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1900" dirty="0">
                <a:latin typeface="Verdana" panose="020B0604030504040204" pitchFamily="34" charset="0"/>
                <a:ea typeface="Verdana" panose="020B0604030504040204" pitchFamily="34" charset="0"/>
              </a:rPr>
              <a:t>Нема овлашћење да изриче санкције</a:t>
            </a:r>
            <a:endParaRPr lang="en-US" sz="19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1900" dirty="0">
                <a:latin typeface="Verdana" panose="020B0604030504040204" pitchFamily="34" charset="0"/>
                <a:ea typeface="Verdana" panose="020B0604030504040204" pitchFamily="34" charset="0"/>
              </a:rPr>
              <a:t>Дисциплинске санкције изриче одељење Министарства правде </a:t>
            </a: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</a:rPr>
              <a:t>(Commission </a:t>
            </a:r>
            <a:r>
              <a:rPr lang="en-US" sz="1900" dirty="0" err="1">
                <a:latin typeface="Verdana" panose="020B0604030504040204" pitchFamily="34" charset="0"/>
                <a:ea typeface="Verdana" panose="020B0604030504040204" pitchFamily="34" charset="0"/>
              </a:rPr>
              <a:t>Nationale</a:t>
            </a: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900" dirty="0" err="1">
                <a:latin typeface="Verdana" panose="020B0604030504040204" pitchFamily="34" charset="0"/>
                <a:ea typeface="Verdana" panose="020B0604030504040204" pitchFamily="34" charset="0"/>
              </a:rPr>
              <a:t>d’Inscription</a:t>
            </a: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</a:rPr>
              <a:t> et Discipline)</a:t>
            </a: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1900" dirty="0">
                <a:latin typeface="Verdana" panose="020B0604030504040204" pitchFamily="34" charset="0"/>
                <a:ea typeface="Verdana" panose="020B0604030504040204" pitchFamily="34" charset="0"/>
              </a:rPr>
              <a:t>Захтеви у вези са злоупотребом положаја или непажњом такође могу бити поднети од оштећених страна</a:t>
            </a:r>
            <a:endParaRPr lang="en-US" sz="19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1900" dirty="0">
                <a:latin typeface="Verdana" panose="020B0604030504040204" pitchFamily="34" charset="0"/>
                <a:ea typeface="Verdana" panose="020B0604030504040204" pitchFamily="34" charset="0"/>
              </a:rPr>
              <a:t>Стечајни управници обавезно закључују осигурање од професионалне одговорности / допринос гарантном фонду</a:t>
            </a:r>
            <a:endParaRPr lang="en-US" sz="1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537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DEE6C8-E596-598B-4D70-B02C302F84E3}"/>
              </a:ext>
            </a:extLst>
          </p:cNvPr>
          <p:cNvSpPr txBox="1">
            <a:spLocks/>
          </p:cNvSpPr>
          <p:nvPr/>
        </p:nvSpPr>
        <p:spPr>
          <a:xfrm>
            <a:off x="699104" y="1387082"/>
            <a:ext cx="10559446" cy="47946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AD0774-A2C1-119B-C7EC-B4D788A0D4B3}"/>
              </a:ext>
            </a:extLst>
          </p:cNvPr>
          <p:cNvSpPr txBox="1">
            <a:spLocks/>
          </p:cNvSpPr>
          <p:nvPr/>
        </p:nvSpPr>
        <p:spPr>
          <a:xfrm>
            <a:off x="933450" y="442569"/>
            <a:ext cx="960327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11. </a:t>
            </a:r>
            <a:r>
              <a:rPr lang="sr-Cyrl-R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ЗАКЉУЧАК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DA881F-30E8-658B-9B2B-913C985C5DCC}"/>
              </a:ext>
            </a:extLst>
          </p:cNvPr>
          <p:cNvSpPr txBox="1">
            <a:spLocks/>
          </p:cNvSpPr>
          <p:nvPr/>
        </p:nvSpPr>
        <p:spPr>
          <a:xfrm>
            <a:off x="933449" y="1387082"/>
            <a:ext cx="11001376" cy="50283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Процене ЕБРД-а показују да професионална етика још увек треба да се ојача у многим тржиштима у развоју</a:t>
            </a:r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Основа за подизање стандарда и побољшања перцепције професије</a:t>
            </a:r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Растући тренд усвајања заједничких стандарда између држава</a:t>
            </a:r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sr-Cyrl-R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законодавство ЕУ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0" indent="0">
              <a:spcAft>
                <a:spcPts val="600"/>
              </a:spcAft>
              <a:buClr>
                <a:schemeClr val="bg1"/>
              </a:buClr>
              <a:buNone/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Етички кодекс треба спроводити путем ефикасног регулаторног оквира</a:t>
            </a:r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Професионална удружења могу помоћи у подизању стандарда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55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9100580-B963-B580-D42B-BA173A8B7C69}"/>
              </a:ext>
            </a:extLst>
          </p:cNvPr>
          <p:cNvSpPr txBox="1">
            <a:spLocks/>
          </p:cNvSpPr>
          <p:nvPr/>
        </p:nvSpPr>
        <p:spPr>
          <a:xfrm>
            <a:off x="813403" y="117976"/>
            <a:ext cx="960327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12. </a:t>
            </a:r>
            <a:r>
              <a:rPr lang="sr-Cyrl-R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ЗАКЉУЧАК 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EC26F0-A014-D0E6-47AE-CBD7DC1F18A1}"/>
              </a:ext>
            </a:extLst>
          </p:cNvPr>
          <p:cNvSpPr txBox="1">
            <a:spLocks/>
          </p:cNvSpPr>
          <p:nvPr/>
        </p:nvSpPr>
        <p:spPr>
          <a:xfrm>
            <a:off x="813403" y="915303"/>
            <a:ext cx="10988072" cy="34506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Етичке процене нису увек 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‘</a:t>
            </a:r>
            <a:r>
              <a:rPr lang="sr-Cyrl-R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јасне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’ – </a:t>
            </a:r>
            <a:r>
              <a:rPr lang="sr-Cyrl-R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потребно је пажљиво балансирати неколико принципа</a:t>
            </a:r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Стечајни управник мора смањити изложеност личном ризику: кршење дужности пажње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= </a:t>
            </a:r>
            <a:r>
              <a:rPr lang="sr-Cyrl-R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лична одговорност </a:t>
            </a:r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Етички пропусти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  <a:r>
              <a:rPr lang="sr-Cyrl-R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грешке такође могу утицати на јавну перцепцију професије стечаја</a:t>
            </a:r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Ако постоји сумња, препоручљиво је да стечајни управник потражи савет</a:t>
            </a:r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sr-Cyrl-R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Професионална етика и стандарди морају се узети у обзир од стране стечајног управника у свим фазама поступка стечаја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565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EF435B-CCE9-F46D-0D0A-2323B69D75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47"/>
          <a:stretch/>
        </p:blipFill>
        <p:spPr>
          <a:xfrm>
            <a:off x="0" y="5633544"/>
            <a:ext cx="12192000" cy="12244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3F00F9-30AB-C594-64D1-E70B854C4B99}"/>
              </a:ext>
            </a:extLst>
          </p:cNvPr>
          <p:cNvSpPr txBox="1"/>
          <p:nvPr/>
        </p:nvSpPr>
        <p:spPr>
          <a:xfrm>
            <a:off x="895350" y="2257425"/>
            <a:ext cx="5991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ХВАЛА НА ПАЖЊИ</a:t>
            </a:r>
            <a:endParaRPr lang="ru-RU" sz="4000" b="1" i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3E275C-448D-A7F4-37C0-6D6D6AF88052}"/>
              </a:ext>
            </a:extLst>
          </p:cNvPr>
          <p:cNvSpPr txBox="1">
            <a:spLocks/>
          </p:cNvSpPr>
          <p:nvPr/>
        </p:nvSpPr>
        <p:spPr>
          <a:xfrm>
            <a:off x="651478" y="123468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DBDA89-FE0D-7E68-7E7B-708E690A2AA4}"/>
              </a:ext>
            </a:extLst>
          </p:cNvPr>
          <p:cNvSpPr txBox="1">
            <a:spLocks/>
          </p:cNvSpPr>
          <p:nvPr/>
        </p:nvSpPr>
        <p:spPr>
          <a:xfrm>
            <a:off x="1051528" y="501406"/>
            <a:ext cx="960327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sr-Cyrl-RS" sz="3600" b="1" dirty="0">
                <a:latin typeface="Verdana" panose="020B0604030504040204" pitchFamily="34" charset="0"/>
                <a:ea typeface="Verdana" panose="020B0604030504040204" pitchFamily="34" charset="0"/>
              </a:rPr>
              <a:t>ПРЕГЛЕД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17B61-11C1-6AF1-0F73-3B24AE86B8C1}"/>
              </a:ext>
            </a:extLst>
          </p:cNvPr>
          <p:cNvSpPr txBox="1">
            <a:spLocks/>
          </p:cNvSpPr>
          <p:nvPr/>
        </p:nvSpPr>
        <p:spPr>
          <a:xfrm>
            <a:off x="1051528" y="1566448"/>
            <a:ext cx="9603275" cy="34506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Међународни оквир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Зашто су етички стандарди кључни за ефикасан поступак стечаја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Зашто је професионална етика кључни показатељ перформанси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у професији стечајних управника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Како регулаторна структура може подржати примену професионалног кодекса понашања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88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3E275C-448D-A7F4-37C0-6D6D6AF88052}"/>
              </a:ext>
            </a:extLst>
          </p:cNvPr>
          <p:cNvSpPr txBox="1">
            <a:spLocks/>
          </p:cNvSpPr>
          <p:nvPr/>
        </p:nvSpPr>
        <p:spPr>
          <a:xfrm>
            <a:off x="651478" y="123468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69CA4E4-BFE9-A3B8-212E-550E8555D418}"/>
              </a:ext>
            </a:extLst>
          </p:cNvPr>
          <p:cNvSpPr txBox="1">
            <a:spLocks/>
          </p:cNvSpPr>
          <p:nvPr/>
        </p:nvSpPr>
        <p:spPr>
          <a:xfrm>
            <a:off x="518130" y="423531"/>
            <a:ext cx="1145479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sr-Cyrl-RS" sz="3600" b="1" dirty="0">
                <a:latin typeface="Verdana" panose="020B0604030504040204" pitchFamily="34" charset="0"/>
                <a:ea typeface="Verdana" panose="020B0604030504040204" pitchFamily="34" charset="0"/>
              </a:rPr>
              <a:t>ЗАШТО СУ ЕТИЧКИ СТАНДАРДИ ВАЖНИ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54AEAC-7D6C-4C8D-845C-1067E8CD8DCA}"/>
              </a:ext>
            </a:extLst>
          </p:cNvPr>
          <p:cNvSpPr txBox="1">
            <a:spLocks/>
          </p:cNvSpPr>
          <p:nvPr/>
        </p:nvSpPr>
        <p:spPr>
          <a:xfrm>
            <a:off x="518130" y="1450107"/>
            <a:ext cx="11226195" cy="43755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ЕБРД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процена стечајних управника из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2014: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професионална етика утврђена је као најслабија тачка мерила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Уопштено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дужност старања које се очекује од професионалца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у правним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здравственим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финансијским секторима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Потребан је професионални етички кодекс како би се појединци заштитили од ризика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Смернице могу помоћи у доношењу одлука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Смернице постављају очекивања у погледу понашања и поступања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Могу бити обавезујући у складу са законом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549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3E275C-448D-A7F4-37C0-6D6D6AF88052}"/>
              </a:ext>
            </a:extLst>
          </p:cNvPr>
          <p:cNvSpPr txBox="1">
            <a:spLocks/>
          </p:cNvSpPr>
          <p:nvPr/>
        </p:nvSpPr>
        <p:spPr>
          <a:xfrm>
            <a:off x="651478" y="123468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ED89C-54B1-0FF7-5FDA-FE634609502C}"/>
              </a:ext>
            </a:extLst>
          </p:cNvPr>
          <p:cNvSpPr txBox="1">
            <a:spLocks/>
          </p:cNvSpPr>
          <p:nvPr/>
        </p:nvSpPr>
        <p:spPr>
          <a:xfrm>
            <a:off x="775303" y="323001"/>
            <a:ext cx="11416697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3. </a:t>
            </a:r>
            <a:r>
              <a:rPr lang="sr-Cyrl-RS" sz="3600" b="1" dirty="0">
                <a:latin typeface="Verdana" panose="020B0604030504040204" pitchFamily="34" charset="0"/>
                <a:ea typeface="Verdana" panose="020B0604030504040204" pitchFamily="34" charset="0"/>
              </a:rPr>
              <a:t>ЕТИЧКИ СТАНДАРДИ</a:t>
            </a:r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sr-Cyrl-RS" sz="3600" b="1" dirty="0">
                <a:latin typeface="Verdana" panose="020B0604030504040204" pitchFamily="34" charset="0"/>
                <a:ea typeface="Verdana" panose="020B0604030504040204" pitchFamily="34" charset="0"/>
              </a:rPr>
              <a:t>МЕЂУНАРОДНИ ВОДИЧ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1605F-F6C4-9219-3C2F-106AB75B68F6}"/>
              </a:ext>
            </a:extLst>
          </p:cNvPr>
          <p:cNvSpPr txBox="1">
            <a:spLocks/>
          </p:cNvSpPr>
          <p:nvPr/>
        </p:nvSpPr>
        <p:spPr>
          <a:xfrm>
            <a:off x="870554" y="1573350"/>
            <a:ext cx="10930921" cy="3711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Међународни водич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: 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Међународни монетарни фонд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ММФ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) (1999)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Преовлађујући циљеви ефикасног поступка стечаја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Расподела ризика међу учесницима у тржишној економији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На предвидив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sr-Cyrl-RS" sz="2000" i="1" dirty="0">
                <a:latin typeface="Verdana" panose="020B0604030504040204" pitchFamily="34" charset="0"/>
                <a:ea typeface="Verdana" panose="020B0604030504040204" pitchFamily="34" charset="0"/>
              </a:rPr>
              <a:t>правичан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RS" sz="2000" i="1" dirty="0">
                <a:latin typeface="Verdana" panose="020B0604030504040204" pitchFamily="34" charset="0"/>
                <a:ea typeface="Verdana" panose="020B0604030504040204" pitchFamily="34" charset="0"/>
              </a:rPr>
              <a:t>транспарентан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начин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Са максимизацијом вредности у корист свих заинтересованих страна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Етички принципи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неопходни како би се учврстило поверење јавности да је поступак стечаја правичан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ММФ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: 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Упутство о стандардима и поступању стечајних управника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Стечајни управник треба да обавља дужности са интегритетом и непристрасношћу 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666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3E275C-448D-A7F4-37C0-6D6D6AF88052}"/>
              </a:ext>
            </a:extLst>
          </p:cNvPr>
          <p:cNvSpPr txBox="1">
            <a:spLocks/>
          </p:cNvSpPr>
          <p:nvPr/>
        </p:nvSpPr>
        <p:spPr>
          <a:xfrm>
            <a:off x="651478" y="123468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78F992-71BD-E8F0-5BDB-91B39FC1C5FF}"/>
              </a:ext>
            </a:extLst>
          </p:cNvPr>
          <p:cNvSpPr txBox="1">
            <a:spLocks/>
          </p:cNvSpPr>
          <p:nvPr/>
        </p:nvSpPr>
        <p:spPr>
          <a:xfrm>
            <a:off x="841979" y="490194"/>
            <a:ext cx="10588021" cy="10492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4. </a:t>
            </a:r>
            <a:r>
              <a:rPr lang="sr-Cyrl-RS" sz="3600" b="1" dirty="0">
                <a:latin typeface="Verdana" panose="020B0604030504040204" pitchFamily="34" charset="0"/>
                <a:ea typeface="Verdana" panose="020B0604030504040204" pitchFamily="34" charset="0"/>
              </a:rPr>
              <a:t>РАЗЛИКА ИЗМЕЂУ ЕТИКЕ И ПРОФЕСИОНАЛНИХ СТАНДАРДА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F9CCB-DE49-A2F2-4AA5-B6598FD153DD}"/>
              </a:ext>
            </a:extLst>
          </p:cNvPr>
          <p:cNvSpPr txBox="1">
            <a:spLocks/>
          </p:cNvSpPr>
          <p:nvPr/>
        </p:nvSpPr>
        <p:spPr>
          <a:xfrm>
            <a:off x="841979" y="1771650"/>
            <a:ext cx="10911871" cy="37754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Интегритет и непристрасност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: 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могу се сматрати личним моралним принципима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Стечајни управник мора користити сопствено уверење при доношењу одлука: ако недостаје интегритет и непристрасност, може доћи до пристрасности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Да би били ефикасни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лични етички принципи морају бити усклађени са стандардима професионалног понашања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Стандарди треба да буду утврђени у писаном Етичком кодексу за професију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Етички кодекс одређен законом, од стране регулатора или професионалне организације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Мора бити такав да се може принудно спровести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84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3E275C-448D-A7F4-37C0-6D6D6AF88052}"/>
              </a:ext>
            </a:extLst>
          </p:cNvPr>
          <p:cNvSpPr txBox="1">
            <a:spLocks/>
          </p:cNvSpPr>
          <p:nvPr/>
        </p:nvSpPr>
        <p:spPr>
          <a:xfrm>
            <a:off x="651478" y="123468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6B3029-E544-3ECB-1F7F-B37017152D65}"/>
              </a:ext>
            </a:extLst>
          </p:cNvPr>
          <p:cNvSpPr txBox="1">
            <a:spLocks/>
          </p:cNvSpPr>
          <p:nvPr/>
        </p:nvSpPr>
        <p:spPr>
          <a:xfrm>
            <a:off x="1013429" y="471144"/>
            <a:ext cx="10397521" cy="104923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5. </a:t>
            </a:r>
            <a:r>
              <a:rPr lang="sr-Cyrl-RS" b="1" dirty="0">
                <a:latin typeface="Verdana" panose="020B0604030504040204" pitchFamily="34" charset="0"/>
                <a:ea typeface="Verdana" panose="020B0604030504040204" pitchFamily="34" charset="0"/>
              </a:rPr>
              <a:t>РАЗЛИКЕ ИЗМЕЂУ ЕТИКЕ И ПРОФЕСИОНАЛНИХ СТАНДАРДА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91FF4-F9CF-9DB0-7943-5F0FF844F091}"/>
              </a:ext>
            </a:extLst>
          </p:cNvPr>
          <p:cNvSpPr txBox="1">
            <a:spLocks/>
          </p:cNvSpPr>
          <p:nvPr/>
        </p:nvSpPr>
        <p:spPr>
          <a:xfrm>
            <a:off x="1013429" y="1682357"/>
            <a:ext cx="9603275" cy="34506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Међународни водич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Заједнички елементи Етичког кодекса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lvl="1"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Интегритет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Објективност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/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непристрасност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/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независност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Поверљивост 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Професионалне способности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sz="2000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023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3E275C-448D-A7F4-37C0-6D6D6AF88052}"/>
              </a:ext>
            </a:extLst>
          </p:cNvPr>
          <p:cNvSpPr txBox="1">
            <a:spLocks/>
          </p:cNvSpPr>
          <p:nvPr/>
        </p:nvSpPr>
        <p:spPr>
          <a:xfrm>
            <a:off x="651478" y="123468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64376-476B-D0E2-C967-7C8742359E7E}"/>
              </a:ext>
            </a:extLst>
          </p:cNvPr>
          <p:cNvSpPr txBox="1">
            <a:spLocks/>
          </p:cNvSpPr>
          <p:nvPr/>
        </p:nvSpPr>
        <p:spPr>
          <a:xfrm>
            <a:off x="803879" y="531769"/>
            <a:ext cx="10311796" cy="10492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6. </a:t>
            </a:r>
            <a:r>
              <a:rPr lang="sr-Cyrl-RS" sz="3600" b="1" dirty="0">
                <a:latin typeface="Verdana" panose="020B0604030504040204" pitchFamily="34" charset="0"/>
                <a:ea typeface="Verdana" panose="020B0604030504040204" pitchFamily="34" charset="0"/>
              </a:rPr>
              <a:t>УСКЛАЂИВАЊЕ ПРОФЕСИОНАЛНИХ СТАНДАРДА</a:t>
            </a:r>
            <a:b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728BD-355A-6921-D9B6-6FA1A6B03DE2}"/>
              </a:ext>
            </a:extLst>
          </p:cNvPr>
          <p:cNvSpPr txBox="1">
            <a:spLocks/>
          </p:cNvSpPr>
          <p:nvPr/>
        </p:nvSpPr>
        <p:spPr>
          <a:xfrm>
            <a:off x="803879" y="1838232"/>
            <a:ext cx="10921396" cy="390380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Тенденциј</a:t>
            </a:r>
            <a:r>
              <a:rPr lang="sr-Latn-RS" sz="2000" dirty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 ка међународном усклађивању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Директива Европске уније из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2019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. године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о оквирима за превентивно реструктурирање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Државе чланице ЕУ сада су обавезне да обезбеде да стечајни управници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Буду адекватно обучени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Буду именовани на транспарентан начин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уз поштовање обавезе да је поступак избора ефикасан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Буду под надзором током обављања својих задужења </a:t>
            </a:r>
            <a:endParaRPr lang="sr-Latn-R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Обављају своја задужења на ефикасан и компетентан начин, независно и непристрасно 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387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3E275C-448D-A7F4-37C0-6D6D6AF88052}"/>
              </a:ext>
            </a:extLst>
          </p:cNvPr>
          <p:cNvSpPr txBox="1">
            <a:spLocks/>
          </p:cNvSpPr>
          <p:nvPr/>
        </p:nvSpPr>
        <p:spPr>
          <a:xfrm>
            <a:off x="651478" y="123468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D10196-649D-A90A-3F3D-046EA0C178A9}"/>
              </a:ext>
            </a:extLst>
          </p:cNvPr>
          <p:cNvSpPr txBox="1">
            <a:spLocks/>
          </p:cNvSpPr>
          <p:nvPr/>
        </p:nvSpPr>
        <p:spPr>
          <a:xfrm>
            <a:off x="651478" y="413994"/>
            <a:ext cx="11007122" cy="10492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7. </a:t>
            </a:r>
            <a:r>
              <a:rPr lang="sr-Cyrl-RS" sz="3600" b="1" dirty="0">
                <a:latin typeface="Verdana" panose="020B0604030504040204" pitchFamily="34" charset="0"/>
                <a:ea typeface="Verdana" panose="020B0604030504040204" pitchFamily="34" charset="0"/>
              </a:rPr>
              <a:t>ПРОФЕСИОНАЛНИ СТАНДАРДИ КАО ДЕО ШИРОКОГ РЕГУЛАТОРНОГ ОКВИРА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E8E77-753A-453C-CB1E-80B8C42A0C98}"/>
              </a:ext>
            </a:extLst>
          </p:cNvPr>
          <p:cNvSpPr txBox="1">
            <a:spLocks/>
          </p:cNvSpPr>
          <p:nvPr/>
        </p:nvSpPr>
        <p:spPr>
          <a:xfrm>
            <a:off x="651478" y="1864870"/>
            <a:ext cx="11235722" cy="34506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ЕБРД Процена поступака реорганизације пословања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(2021):</a:t>
            </a:r>
          </a:p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Важно је да регулатор има овлашћења да изриче дисциплинске санкције стечајним управницима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Најефикаснији тип регулаторног модела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према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ЕБРД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процени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):</a:t>
            </a:r>
          </a:p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Модел саморегулације са обавезујућим кодексом понашања 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Посебна државна агенција као регулатор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На пример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Србија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АЛСУ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под надзором Министарства привреде 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09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CE98A8-7237-1A1F-40FC-819D49B38C3F}"/>
              </a:ext>
            </a:extLst>
          </p:cNvPr>
          <p:cNvSpPr txBox="1">
            <a:spLocks/>
          </p:cNvSpPr>
          <p:nvPr/>
        </p:nvSpPr>
        <p:spPr>
          <a:xfrm>
            <a:off x="594329" y="404469"/>
            <a:ext cx="11378596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8. </a:t>
            </a:r>
            <a:r>
              <a:rPr lang="sr-Cyrl-RS" sz="3600" b="1" dirty="0">
                <a:latin typeface="Verdana" panose="020B0604030504040204" pitchFamily="34" charset="0"/>
                <a:ea typeface="Verdana" panose="020B0604030504040204" pitchFamily="34" charset="0"/>
              </a:rPr>
              <a:t>ДУЖНОСТ ПАЖЊЕ И ЛИЧНА ОДГОВОРНОСТ 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9BAED8-EA20-D548-7453-B296E497C076}"/>
              </a:ext>
            </a:extLst>
          </p:cNvPr>
          <p:cNvSpPr txBox="1">
            <a:spLocks/>
          </p:cNvSpPr>
          <p:nvPr/>
        </p:nvSpPr>
        <p:spPr>
          <a:xfrm>
            <a:off x="699104" y="1758557"/>
            <a:ext cx="10702321" cy="40377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Упутство Међународног монетарног фонда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(1999): </a:t>
            </a:r>
          </a:p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Стечајни управник има обавезу да омогући да се закон примењује ефикасно и непристрасно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Дугује дужност пажње према свим заинтересованим странама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Треба лично да одговара свим тим странама за повреду ове дужности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у случају немарног поступања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Latn-RS" sz="2000" dirty="0">
                <a:latin typeface="Verdana" panose="020B0604030504040204" pitchFamily="34" charset="0"/>
                <a:ea typeface="Verdana" panose="020B0604030504040204" pitchFamily="34" charset="0"/>
              </a:rPr>
              <a:t>UNCITRAL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Законодавни водич о стечајном праву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(2005):</a:t>
            </a:r>
          </a:p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Према многим правним системима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стечајни управник може бити одговоран за штету насталу због злоупотреба положаја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360A5A"/>
              </a:buClr>
              <a:buFont typeface="Wingdings" panose="05000000000000000000" pitchFamily="2" charset="2"/>
              <a:buChar char="§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Стечајни управник може бити у обавези да има осигурање од професионалне одговорности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321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b="1" i="0" dirty="0" smtClean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FC1F2D5D412145895B372EE30D1476" ma:contentTypeVersion="19" ma:contentTypeDescription="Create a new document." ma:contentTypeScope="" ma:versionID="e89829103baa412ae9f324af6006d608">
  <xsd:schema xmlns:xsd="http://www.w3.org/2001/XMLSchema" xmlns:xs="http://www.w3.org/2001/XMLSchema" xmlns:p="http://schemas.microsoft.com/office/2006/metadata/properties" xmlns:ns2="14a4c7eb-f6e3-410b-8bc7-bcbd463cc259" xmlns:ns3="198f3a57-6bf6-4746-a3af-d88405e89332" xmlns:ns4="ac0f2cb4-908e-41c7-976c-eb68511c53aa" targetNamespace="http://schemas.microsoft.com/office/2006/metadata/properties" ma:root="true" ma:fieldsID="f08d93ae56413a116e480bc309378151" ns2:_="" ns3:_="" ns4:_="">
    <xsd:import namespace="14a4c7eb-f6e3-410b-8bc7-bcbd463cc259"/>
    <xsd:import namespace="198f3a57-6bf6-4746-a3af-d88405e89332"/>
    <xsd:import namespace="ac0f2cb4-908e-41c7-976c-eb68511c53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a4c7eb-f6e3-410b-8bc7-bcbd463cc2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dd5f4a5-f25a-477f-9e2f-1995290100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8f3a57-6bf6-4746-a3af-d88405e8933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0f2cb4-908e-41c7-976c-eb68511c53a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c54ef55-94a5-4245-9539-9503d4867bcb}" ma:internalName="TaxCatchAll" ma:showField="CatchAllData" ma:web="198f3a57-6bf6-4746-a3af-d88405e893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sisl xmlns:xsd="http://www.w3.org/2001/XMLSchema" xmlns:xsi="http://www.w3.org/2001/XMLSchema-instance" xmlns="http://www.boldonjames.com/2008/01/sie/internal/label" sislVersion="0" policy="1d45786f-a737-4735-8af6-df12fb6939a2" origin="userSelected">
  <element uid="9c87da95-7b2f-439f-bfd9-321fc51f6870" value=""/>
  <element uid="214105f6-acd4-485a-afa0-a0b988f7534c" value=""/>
</sisl>
</file>

<file path=customXml/itemProps1.xml><?xml version="1.0" encoding="utf-8"?>
<ds:datastoreItem xmlns:ds="http://schemas.openxmlformats.org/officeDocument/2006/customXml" ds:itemID="{B44A5BC1-49AF-4858-8C54-7646003323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a4c7eb-f6e3-410b-8bc7-bcbd463cc259"/>
    <ds:schemaRef ds:uri="198f3a57-6bf6-4746-a3af-d88405e89332"/>
    <ds:schemaRef ds:uri="ac0f2cb4-908e-41c7-976c-eb68511c53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73947A-ED7A-4E9D-BECB-624B28CEDA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D78925-C736-40AA-9002-BFACB309A23E}">
  <ds:schemaRefs>
    <ds:schemaRef ds:uri="http://www.w3.org/2001/XMLSchema"/>
    <ds:schemaRef ds:uri="http://www.boldonjames.com/2008/01/sie/internal/label"/>
  </ds:schemaRefs>
</ds:datastoreItem>
</file>

<file path=docMetadata/LabelInfo.xml><?xml version="1.0" encoding="utf-8"?>
<clbl:labelList xmlns:clbl="http://schemas.microsoft.com/office/2020/mipLabelMetadata">
  <clbl:label id="{172f4752-6874-4876-bad5-e6d61f991171}" enabled="0" method="" siteId="{172f4752-6874-4876-bad5-e6d61f99117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8449</TotalTime>
  <Words>881</Words>
  <Application>Microsoft Office PowerPoint</Application>
  <PresentationFormat>Widescreen</PresentationFormat>
  <Paragraphs>118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 Zoller</dc:creator>
  <cp:keywords>[EBRD/NON-BANK USE]</cp:keywords>
  <cp:lastModifiedBy>Grosu, Veronica</cp:lastModifiedBy>
  <cp:revision>39</cp:revision>
  <dcterms:created xsi:type="dcterms:W3CDTF">2024-02-02T09:43:20Z</dcterms:created>
  <dcterms:modified xsi:type="dcterms:W3CDTF">2024-03-15T17:00:14Z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c03253d6-50a2-4244-815d-9f35d6df21b5</vt:lpwstr>
  </property>
  <property fmtid="{D5CDD505-2E9C-101B-9397-08002B2CF9AE}" pid="3" name="bjClsUserRVM">
    <vt:lpwstr>[]</vt:lpwstr>
  </property>
  <property fmtid="{D5CDD505-2E9C-101B-9397-08002B2CF9AE}" pid="4" name="bjSaver">
    <vt:lpwstr>4ON0lCknkJIuQWwEtxfwDkdhYN+H0380</vt:lpwstr>
  </property>
  <property fmtid="{D5CDD505-2E9C-101B-9397-08002B2CF9AE}" pid="5" name="bjDocumentLabelXML">
    <vt:lpwstr>&lt;?xml version="1.0" encoding="us-ascii"?&gt;&lt;sisl xmlns:xsd="http://www.w3.org/2001/XMLSchema" xmlns:xsi="http://www.w3.org/2001/XMLSchema-instance" sislVersion="0" policy="1d45786f-a737-4735-8af6-df12fb6939a2" origin="userSelected" xmlns="http://www.boldonj</vt:lpwstr>
  </property>
  <property fmtid="{D5CDD505-2E9C-101B-9397-08002B2CF9AE}" pid="6" name="bjDocumentLabelXML-0">
    <vt:lpwstr>ames.com/2008/01/sie/internal/label"&gt;&lt;element uid="9c87da95-7b2f-439f-bfd9-321fc51f6870" value="" /&gt;&lt;element uid="214105f6-acd4-485a-afa0-a0b988f7534c" value="" /&gt;&lt;/sisl&gt;</vt:lpwstr>
  </property>
  <property fmtid="{D5CDD505-2E9C-101B-9397-08002B2CF9AE}" pid="7" name="bjDocumentSecurityLabel">
    <vt:lpwstr>NON-BANK USE</vt:lpwstr>
  </property>
</Properties>
</file>